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876" r:id="rId4"/>
    <p:sldMasterId id="2147483887" r:id="rId5"/>
  </p:sldMasterIdLst>
  <p:notesMasterIdLst>
    <p:notesMasterId r:id="rId8"/>
  </p:notesMasterIdLst>
  <p:sldIdLst>
    <p:sldId id="282" r:id="rId6"/>
    <p:sldId id="28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3C14"/>
    <a:srgbClr val="890078"/>
    <a:srgbClr val="970032"/>
    <a:srgbClr val="C80000"/>
    <a:srgbClr val="FFB414"/>
    <a:srgbClr val="FF5800"/>
    <a:srgbClr val="D9D9D9"/>
    <a:srgbClr val="FFD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CA8D93-D278-4731-9FBC-D8B98FEB91FA}" v="79" dt="2021-09-06T06:44:03.966"/>
    <p1510:client id="{1D471F6A-D689-4CC0-8ACD-F1DC06969733}" v="64" dt="2022-03-11T10:15:03.060"/>
    <p1510:client id="{38A26A2D-51D0-45A9-8EC2-370C1B93D119}" v="2" dt="2020-06-29T12:37:02.083"/>
    <p1510:client id="{52D420DC-0CF0-46B9-9B10-CF0755548573}" v="5" dt="2021-06-18T11:26:56.034"/>
    <p1510:client id="{581C9B1C-0CB5-41CD-8568-E05DF9F7DD0F}" v="5" dt="2020-06-26T12:57:52.530"/>
    <p1510:client id="{606D7903-35CE-4E48-A007-8C3DE7487A09}" v="44" dt="2020-06-26T13:00:38.103"/>
    <p1510:client id="{67879226-99FA-4563-9074-FCD140CE91BC}" v="27" dt="2020-02-28T11:12:30.793"/>
    <p1510:client id="{71073CBE-3521-492D-A81A-8B25DAB98AE4}" v="784" dt="2020-06-26T14:39:22.489"/>
    <p1510:client id="{81236B79-50E0-459D-9DE9-234F60F697F9}" v="6" dt="2021-06-17T02:00:01.290"/>
    <p1510:client id="{831B8A4E-5A49-47B3-88FC-DD89F815B04E}" v="165" dt="2021-06-18T10:18:43.159"/>
    <p1510:client id="{849A887F-981E-4FE0-ACFE-0B7575217BE2}" v="1" dt="2020-02-28T11:18:48.401"/>
    <p1510:client id="{92ACD182-D96E-4670-B9CE-1C9ADDB39066}" v="3" dt="2021-08-03T06:50:39.450"/>
    <p1510:client id="{AFD5FAA2-B7DE-44BF-B498-3CE42AA10806}" v="1" dt="2020-06-17T10:27:58.151"/>
    <p1510:client id="{BA35B4F8-A5DC-4045-963C-7CC659452502}" v="5" dt="2022-03-14T13:00:45.043"/>
    <p1510:client id="{CB7EA270-174D-4C33-BA92-897EE43C334D}" v="37" dt="2021-08-03T06:35:24.501"/>
    <p1510:client id="{EFFE126E-87D2-4646-BCC0-3EB185112537}" v="36" dt="2021-06-23T02:51:29.7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964" y="5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23134-CEB1-9C43-B6DE-74B10BFB1C0A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17A60-5211-564C-AE51-C5EE6D8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717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7C2BC1-EDD5-4E84-89FD-45C4F10E0740}" type="slidenum">
              <a:rPr lang="de-DE" smtClean="0">
                <a:solidFill>
                  <a:srgbClr val="000000"/>
                </a:solidFill>
              </a:rPr>
              <a:pPr/>
              <a:t>1</a:t>
            </a:fld>
            <a:endParaRPr lang="de-DE">
              <a:solidFill>
                <a:srgbClr val="000000"/>
              </a:solidFill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669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17A60-5211-564C-AE51-C5EE6D827C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358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avanade.sharepoint.com/sites/policies/Policies2/Data%20Management/1431_DataManagement.pdf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avanade.sharepoint.com/sites/policies/Policies2/Data%20Management/1431_DataManagement.pdf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avanade.sharepoint.com/sites/policies/Policies2/Data%20Management/1431_DataManagement.pdf" TargetMode="Externa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avanade.sharepoint.com/sites/policies/Policies2/Data%20Management/1431_DataManagement.pdf" TargetMode="Externa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avanade.sharepoint.com/sites/policies/Policies2/Data%20Management/1431_DataManagement.pdf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4B919AE-5A88-1645-9003-1B36BDFB229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D7377E-9D82-6248-8835-BE701C707990}"/>
              </a:ext>
            </a:extLst>
          </p:cNvPr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3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1B091AA-C361-1E46-BE66-14AF9EB4CB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 anchor="ctr"/>
          <a:lstStyle>
            <a:lvl1pPr algn="ctr"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484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1C04F7D-A567-AD46-903F-7CB54F490BD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60520" y="1033843"/>
            <a:ext cx="1618488" cy="1618488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Add headshot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3B4BB-4B39-C84B-96B3-9B65B8A65F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6366" y="231685"/>
            <a:ext cx="2006327" cy="736321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1DC4B88F-9682-DB48-B23F-AE4ED0E1FA4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EF1D57-7BEF-994D-AA41-019AD24802AC}"/>
              </a:ext>
            </a:extLst>
          </p:cNvPr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4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7A9512E-8C8A-3344-860C-1180D0C36A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 anchor="ctr"/>
          <a:lstStyle>
            <a:lvl1pPr algn="ctr"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228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page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57D9CB-8214-7043-BEA7-F7C1322E2D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12" y="5856179"/>
            <a:ext cx="1667578" cy="612000"/>
          </a:xfrm>
          <a:prstGeom prst="rect">
            <a:avLst/>
          </a:prstGeom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B54744E5-8B1B-5C4B-8D0E-796B8CB4512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1C4007-F047-D540-8246-9C54E58DEF09}"/>
              </a:ext>
            </a:extLst>
          </p:cNvPr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4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57A812C-99F3-554A-AA1B-83A491B70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 anchor="ctr"/>
          <a:lstStyle>
            <a:lvl1pPr algn="ctr"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92AEFD3B-978E-2448-A715-DE07A931CF7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622813" y="866775"/>
            <a:ext cx="2208213" cy="855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/>
              <a:t>Insert logo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A9EDC95-402C-8144-A6AD-D6A8DF0CA93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22813" y="2066183"/>
            <a:ext cx="7444990" cy="37899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/>
              <a:t>Insert project artwork</a:t>
            </a:r>
          </a:p>
        </p:txBody>
      </p:sp>
    </p:spTree>
    <p:extLst>
      <p:ext uri="{BB962C8B-B14F-4D97-AF65-F5344CB8AC3E}">
        <p14:creationId xmlns:p14="http://schemas.microsoft.com/office/powerpoint/2010/main" val="27231855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rtiary page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3B4BB-4B39-C84B-96B3-9B65B8A65F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6366" y="231685"/>
            <a:ext cx="2006327" cy="736321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1DC4B88F-9682-DB48-B23F-AE4ED0E1FA4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EF1D57-7BEF-994D-AA41-019AD24802AC}"/>
              </a:ext>
            </a:extLst>
          </p:cNvPr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4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7A9512E-8C8A-3344-860C-1180D0C36A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 anchor="ctr"/>
          <a:lstStyle>
            <a:lvl1pPr algn="ctr"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3466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 l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3B4BB-4B39-C84B-96B3-9B65B8A65F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6488" y="231685"/>
            <a:ext cx="2006327" cy="736321"/>
          </a:xfrm>
          <a:prstGeom prst="rect">
            <a:avLst/>
          </a:prstGeom>
        </p:spPr>
      </p:pic>
      <p:sp>
        <p:nvSpPr>
          <p:cNvPr id="5" name="Rectangle 5">
            <a:extLst>
              <a:ext uri="{FF2B5EF4-FFF2-40B4-BE49-F238E27FC236}">
                <a16:creationId xmlns:a16="http://schemas.microsoft.com/office/drawing/2014/main" id="{B7EB619E-AD43-764F-A625-115144F3F25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DAD45A-AAAD-3A4C-B1C2-77043F9A08A6}"/>
              </a:ext>
            </a:extLst>
          </p:cNvPr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4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8111C76-0E28-5549-BD29-5A58C876D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 anchor="ctr"/>
          <a:lstStyle>
            <a:lvl1pPr algn="ctr"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4078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 txBox="1">
            <a:spLocks noChangeArrowheads="1"/>
          </p:cNvSpPr>
          <p:nvPr/>
        </p:nvSpPr>
        <p:spPr bwMode="auto">
          <a:xfrm>
            <a:off x="4731663" y="6600908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62815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900" r:id="rId2"/>
    <p:sldLayoutId id="2147483898" r:id="rId3"/>
    <p:sldLayoutId id="2147483899" r:id="rId4"/>
  </p:sldLayoutIdLst>
  <p:transition>
    <p:fade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560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F17C0612-1241-4EA0-A5EB-3FB26CD430E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2573" b="12573"/>
          <a:stretch>
            <a:fillRect/>
          </a:stretch>
        </p:blipFill>
        <p:spPr/>
      </p:pic>
      <p:sp>
        <p:nvSpPr>
          <p:cNvPr id="3079" name="Rectangle 6"/>
          <p:cNvSpPr>
            <a:spLocks noChangeArrowheads="1"/>
          </p:cNvSpPr>
          <p:nvPr/>
        </p:nvSpPr>
        <p:spPr bwMode="gray">
          <a:xfrm>
            <a:off x="251569" y="2649992"/>
            <a:ext cx="2217405" cy="314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>
            <a:spAutoFit/>
          </a:bodyPr>
          <a:lstStyle/>
          <a:p>
            <a:pPr defTabSz="540741"/>
            <a:r>
              <a:rPr lang="en-US" sz="16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Vibha Bissessur</a:t>
            </a:r>
          </a:p>
        </p:txBody>
      </p:sp>
      <p:sp>
        <p:nvSpPr>
          <p:cNvPr id="3088" name="Rectangle 11"/>
          <p:cNvSpPr>
            <a:spLocks noChangeArrowheads="1"/>
          </p:cNvSpPr>
          <p:nvPr/>
        </p:nvSpPr>
        <p:spPr bwMode="gray">
          <a:xfrm>
            <a:off x="309909" y="4284601"/>
            <a:ext cx="2175663" cy="1440905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lIns="33231" tIns="33231" rIns="33231" bIns="33231" anchor="t"/>
          <a:lstStyle/>
          <a:p>
            <a:pPr marL="171450" indent="-171450">
              <a:buClr>
                <a:srgbClr val="339933"/>
              </a:buClr>
              <a:buFont typeface="Arial,Sans-Serif"/>
              <a:buChar char="•"/>
              <a:defRPr/>
            </a:pPr>
            <a:r>
              <a:rPr lang="en-GB" sz="1000" b="1" dirty="0">
                <a:solidFill>
                  <a:schemeClr val="bg1">
                    <a:lumMod val="95000"/>
                  </a:schemeClr>
                </a:solidFill>
                <a:latin typeface="Segoe UI Light"/>
                <a:cs typeface="Segoe UI Light"/>
              </a:rPr>
              <a:t>Master in Applied Software Technologies</a:t>
            </a:r>
            <a:endParaRPr lang="en-US" sz="1000" dirty="0">
              <a:solidFill>
                <a:schemeClr val="bg1">
                  <a:lumMod val="9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  <a:defRPr/>
            </a:pPr>
            <a:endParaRPr lang="en-GB" sz="1000" dirty="0">
              <a:ea typeface="+mn-lt"/>
              <a:cs typeface="+mn-lt"/>
            </a:endParaRPr>
          </a:p>
          <a:p>
            <a:pPr marL="171450" indent="-171450">
              <a:buClr>
                <a:srgbClr val="339933"/>
              </a:buClr>
              <a:buFont typeface="Arial"/>
              <a:buChar char="•"/>
              <a:defRPr/>
            </a:pPr>
            <a:r>
              <a:rPr lang="en-GB" sz="1000" b="1" dirty="0">
                <a:solidFill>
                  <a:schemeClr val="bg1">
                    <a:lumMod val="95000"/>
                  </a:schemeClr>
                </a:solidFill>
                <a:latin typeface="Segoe UI Light"/>
                <a:cs typeface="Segoe UI Light"/>
              </a:rPr>
              <a:t>Chemical Engineering with Management graduate</a:t>
            </a:r>
          </a:p>
          <a:p>
            <a:pPr marL="171450" indent="-171450">
              <a:buClr>
                <a:srgbClr val="339933"/>
              </a:buClr>
              <a:buFont typeface="Arial"/>
              <a:buChar char="•"/>
              <a:defRPr/>
            </a:pPr>
            <a:endParaRPr lang="en-GB" sz="1000" b="1" dirty="0">
              <a:solidFill>
                <a:schemeClr val="bg1">
                  <a:lumMod val="95000"/>
                </a:schemeClr>
              </a:solidFill>
              <a:latin typeface="Segoe UI Light"/>
              <a:cs typeface="Segoe UI Light"/>
            </a:endParaRPr>
          </a:p>
          <a:p>
            <a:pPr marL="171450" indent="-171450">
              <a:buClr>
                <a:srgbClr val="339933"/>
              </a:buClr>
              <a:buFont typeface="Arial"/>
              <a:buChar char="•"/>
              <a:defRPr/>
            </a:pPr>
            <a:r>
              <a:rPr lang="en-GB" sz="1000" b="1" dirty="0">
                <a:solidFill>
                  <a:schemeClr val="bg1">
                    <a:lumMod val="95000"/>
                  </a:schemeClr>
                </a:solidFill>
                <a:latin typeface="Segoe UI Light"/>
                <a:cs typeface="Segoe UI Light"/>
              </a:rPr>
              <a:t>8 months of work experience in the management field</a:t>
            </a:r>
            <a:endParaRPr lang="en-US" sz="1000" dirty="0">
              <a:solidFill>
                <a:schemeClr val="bg1">
                  <a:lumMod val="95000"/>
                </a:schemeClr>
              </a:solidFill>
              <a:latin typeface="Segoe UI"/>
              <a:cs typeface="Segoe UI"/>
            </a:endParaRPr>
          </a:p>
          <a:p>
            <a:pPr>
              <a:buClr>
                <a:srgbClr val="339933"/>
              </a:buCl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r>
              <a:rPr lang="en-GB" sz="1050" b="1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 am proactive, dedicated and adaptive</a:t>
            </a:r>
          </a:p>
          <a:p>
            <a:pP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GB" sz="1400" b="1" dirty="0">
                <a:solidFill>
                  <a:schemeClr val="bg1">
                    <a:lumMod val="95000"/>
                  </a:schemeClr>
                </a:solidFill>
                <a:latin typeface="Segoe UI Light"/>
                <a:cs typeface="Segoe UI Light"/>
              </a:rPr>
              <a:t>Aspiration:</a:t>
            </a:r>
            <a:r>
              <a:rPr lang="en-GB" sz="1050" b="1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 </a:t>
            </a:r>
            <a:r>
              <a:rPr lang="en-GB" sz="1050" b="1" dirty="0">
                <a:solidFill>
                  <a:schemeClr val="bg1">
                    <a:lumMod val="95000"/>
                  </a:schemeClr>
                </a:solidFill>
                <a:latin typeface="Segoe UI Light"/>
                <a:cs typeface="Segoe UI Light"/>
              </a:rPr>
              <a:t>Data Science</a:t>
            </a: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" name="Rectangle 13"/>
          <p:cNvSpPr>
            <a:spLocks noChangeArrowheads="1"/>
          </p:cNvSpPr>
          <p:nvPr/>
        </p:nvSpPr>
        <p:spPr bwMode="auto">
          <a:xfrm>
            <a:off x="7896732" y="732298"/>
            <a:ext cx="1618488" cy="2376752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5263" indent="-195263">
              <a:spcAft>
                <a:spcPts val="400"/>
              </a:spcAft>
              <a:defRPr/>
            </a:pPr>
            <a:r>
              <a:rPr lang="en-GB" sz="1300" dirty="0">
                <a:cs typeface="Segoe UI Light" panose="020B0502040204020203" pitchFamily="34" charset="0"/>
              </a:rPr>
              <a:t>Functional</a:t>
            </a:r>
            <a:endParaRPr lang="en-US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cs typeface="Segoe UI Light" panose="020B0502040204020203" pitchFamily="34" charset="0"/>
              </a:rPr>
              <a:t>ETL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cs typeface="Segoe UI Light" panose="020B0502040204020203" pitchFamily="34" charset="0"/>
              </a:rPr>
              <a:t>Analytical Abilities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cs typeface="Segoe UI Light" panose="020B0502040204020203" pitchFamily="34" charset="0"/>
              </a:rPr>
              <a:t>Agile/Design thinking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cs typeface="Segoe UI Light" panose="020B0502040204020203" pitchFamily="34" charset="0"/>
              </a:rPr>
              <a:t>UI/UX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cs typeface="Segoe UI Light" panose="020B0502040204020203" pitchFamily="34" charset="0"/>
              </a:rPr>
              <a:t>Automation Testing</a:t>
            </a: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en-US" sz="1100" dirty="0">
              <a:cs typeface="Segoe UI Light" panose="020B0502040204020203" pitchFamily="34" charset="0"/>
            </a:endParaRPr>
          </a:p>
          <a:p>
            <a:pPr marL="195263" indent="-195263">
              <a:spcAft>
                <a:spcPts val="400"/>
              </a:spcAft>
              <a:defRPr/>
            </a:pPr>
            <a:r>
              <a:rPr lang="en-GB" sz="1300" dirty="0">
                <a:cs typeface="Segoe UI Light" panose="020B0502040204020203" pitchFamily="34" charset="0"/>
              </a:rPr>
              <a:t>Industries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cs typeface="Segoe UI Light" panose="020B0502040204020203" pitchFamily="34" charset="0"/>
              </a:rPr>
              <a:t>Textiles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cs typeface="Segoe UI Light" panose="020B0502040204020203" pitchFamily="34" charset="0"/>
              </a:rPr>
              <a:t>Engineering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cs typeface="Segoe UI Light" panose="020B0502040204020203" pitchFamily="34" charset="0"/>
              </a:rPr>
              <a:t>Health &amp; Safety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cs typeface="Segoe UI Light" panose="020B0502040204020203" pitchFamily="34" charset="0"/>
              </a:rPr>
              <a:t>Education</a:t>
            </a: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en-US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cs typeface="Segoe UI Light" panose="020B0502040204020203" pitchFamily="34" charset="0"/>
            </a:endParaRP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en-US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cs typeface="Segoe UI Light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3EDEBB-6547-43D1-B3FC-43681FA1A4A3}"/>
              </a:ext>
            </a:extLst>
          </p:cNvPr>
          <p:cNvSpPr/>
          <p:nvPr/>
        </p:nvSpPr>
        <p:spPr>
          <a:xfrm>
            <a:off x="250859" y="3959085"/>
            <a:ext cx="2184840" cy="31547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179705" indent="-179705">
              <a:defRPr/>
            </a:pPr>
            <a:r>
              <a:rPr lang="en-US" sz="1400" b="1" dirty="0">
                <a:solidFill>
                  <a:schemeClr val="bg1"/>
                </a:solidFill>
                <a:latin typeface="Segoe UI Light"/>
                <a:cs typeface="Segoe UI Light"/>
              </a:rPr>
              <a:t>Professional background</a:t>
            </a:r>
            <a:endParaRPr lang="en-US" dirty="0">
              <a:solidFill>
                <a:schemeClr val="bg1"/>
              </a:solidFill>
              <a:latin typeface="Segoe UI Light"/>
              <a:cs typeface="Segoe UI Ligh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B562530-03A0-416E-9871-7D49580F0F4D}"/>
              </a:ext>
            </a:extLst>
          </p:cNvPr>
          <p:cNvSpPr/>
          <p:nvPr/>
        </p:nvSpPr>
        <p:spPr>
          <a:xfrm>
            <a:off x="7832136" y="375457"/>
            <a:ext cx="32996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Areas of expertise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03CB19-8C5E-41DF-9450-C8A3DB13C1ED}"/>
              </a:ext>
            </a:extLst>
          </p:cNvPr>
          <p:cNvSpPr txBox="1"/>
          <p:nvPr/>
        </p:nvSpPr>
        <p:spPr>
          <a:xfrm>
            <a:off x="3066078" y="5199325"/>
            <a:ext cx="4157235" cy="1224562"/>
          </a:xfrm>
          <a:prstGeom prst="rect">
            <a:avLst/>
          </a:prstGeom>
          <a:noFill/>
        </p:spPr>
        <p:txBody>
          <a:bodyPr wrap="square" lIns="91440" tIns="45720" rIns="91440" bIns="36000" rtlCol="0" anchor="t">
            <a:spAutoFit/>
          </a:bodyPr>
          <a:lstStyle/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r>
              <a:rPr lang="en-US" sz="1400" b="1" dirty="0">
                <a:cs typeface="Segoe UI Light"/>
              </a:rPr>
              <a:t>Data Engineer( Avanade) </a:t>
            </a:r>
            <a:r>
              <a:rPr lang="en-US" sz="1400" dirty="0">
                <a:cs typeface="Segoe UI Light"/>
              </a:rPr>
              <a:t>( Apr 2021 – July 2021)</a:t>
            </a:r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r>
              <a:rPr lang="en-US" sz="1200" dirty="0">
                <a:cs typeface="Segoe UI Light"/>
              </a:rPr>
              <a:t>Internship: Azure Fundamentals, Power BI, Azure Data factory, Azure Synapse</a:t>
            </a:r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r>
              <a:rPr lang="en-US" sz="1200" dirty="0">
                <a:cs typeface="Segoe UI Light"/>
              </a:rPr>
              <a:t>Performing Data Modeling for a Streaming Platform and visualizing the data collected on Power BI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8BAF5D2-CB47-4855-9417-092E143CA817}"/>
              </a:ext>
            </a:extLst>
          </p:cNvPr>
          <p:cNvSpPr/>
          <p:nvPr/>
        </p:nvSpPr>
        <p:spPr>
          <a:xfrm>
            <a:off x="3484167" y="408508"/>
            <a:ext cx="322563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Experience</a:t>
            </a:r>
            <a:r>
              <a:rPr lang="en-US" sz="14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213656-3802-4A68-996A-4ACE59FCF6D4}"/>
              </a:ext>
            </a:extLst>
          </p:cNvPr>
          <p:cNvSpPr/>
          <p:nvPr/>
        </p:nvSpPr>
        <p:spPr>
          <a:xfrm>
            <a:off x="250859" y="3427297"/>
            <a:ext cx="224207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540741">
              <a:spcAft>
                <a:spcPts val="600"/>
              </a:spcAft>
            </a:pPr>
            <a:r>
              <a:rPr lang="en-US" sz="1050" b="1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Application Development Associate</a:t>
            </a:r>
            <a:br>
              <a:rPr lang="en-US" sz="1050" b="1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050" b="1" dirty="0" err="1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Ebène</a:t>
            </a:r>
            <a:r>
              <a:rPr lang="en-US" sz="1050" b="1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Mauritius.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39A4BC0-DC08-1045-BB56-10A2344F49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7920" y="232240"/>
            <a:ext cx="609600" cy="6096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0B1DDC4-3E8C-0241-9A15-04BFB26820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3693" y="345514"/>
            <a:ext cx="552805" cy="449154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AF5BEF0-F9AC-8349-94C2-A10F675E6CE7}"/>
              </a:ext>
            </a:extLst>
          </p:cNvPr>
          <p:cNvSpPr/>
          <p:nvPr/>
        </p:nvSpPr>
        <p:spPr>
          <a:xfrm>
            <a:off x="7832136" y="3507351"/>
            <a:ext cx="319972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Education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2485383-71F4-024A-9E1A-1276AECDA7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4750" y="3441566"/>
            <a:ext cx="572770" cy="653442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8FDDC93F-1B5E-5249-B541-0973462AEC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21071" y="3798846"/>
            <a:ext cx="4695410" cy="1206207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none" lIns="36000" tIns="36000" rIns="36000" bIns="36000" anchor="t"/>
          <a:lstStyle/>
          <a:p>
            <a:pPr>
              <a:spcAft>
                <a:spcPts val="400"/>
              </a:spcAft>
              <a:defRPr/>
            </a:pPr>
            <a:r>
              <a:rPr lang="en-US" sz="1300" dirty="0">
                <a:cs typeface="Segoe UI Light"/>
              </a:rPr>
              <a:t>        MSc Applied Software Technologies</a:t>
            </a:r>
          </a:p>
          <a:p>
            <a:pPr marL="194945" indent="-194945">
              <a:spcAft>
                <a:spcPts val="400"/>
              </a:spcAft>
              <a:defRPr/>
            </a:pPr>
            <a:r>
              <a:rPr lang="en-US" sz="1000" i="1" dirty="0">
                <a:cs typeface="Segoe UI Light"/>
              </a:rPr>
              <a:t>          University of Mauritius,2020-2021</a:t>
            </a:r>
          </a:p>
          <a:p>
            <a:pPr marL="194945" indent="-194945">
              <a:spcAft>
                <a:spcPts val="400"/>
              </a:spcAft>
              <a:defRPr/>
            </a:pPr>
            <a:r>
              <a:rPr lang="en-US" sz="1300" dirty="0">
                <a:cs typeface="Segoe UI Light" panose="020B0502040204020203" pitchFamily="34" charset="0"/>
              </a:rPr>
              <a:t>        </a:t>
            </a:r>
          </a:p>
          <a:p>
            <a:pPr marL="194945" indent="-194945">
              <a:spcAft>
                <a:spcPts val="400"/>
              </a:spcAft>
              <a:defRPr/>
            </a:pPr>
            <a:r>
              <a:rPr lang="en-US" sz="1300" dirty="0">
                <a:cs typeface="Segoe UI Light" panose="020B0502040204020203" pitchFamily="34" charset="0"/>
              </a:rPr>
              <a:t>	    </a:t>
            </a:r>
            <a:r>
              <a:rPr lang="en-US" sz="1300" dirty="0" err="1">
                <a:cs typeface="Segoe UI Light" panose="020B0502040204020203" pitchFamily="34" charset="0"/>
              </a:rPr>
              <a:t>Btech</a:t>
            </a:r>
            <a:r>
              <a:rPr lang="en-US" sz="1300" dirty="0">
                <a:cs typeface="Segoe UI Light" panose="020B0502040204020203" pitchFamily="34" charset="0"/>
              </a:rPr>
              <a:t> Chemical Engineering with minor Management</a:t>
            </a: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000" i="1" dirty="0">
                <a:cs typeface="Segoe UI Light"/>
              </a:rPr>
              <a:t>          National Institute of Technology Tiruchirappalli, 2015-2019</a:t>
            </a:r>
            <a:endParaRPr lang="en-GB" sz="1000" i="1" dirty="0"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endParaRPr lang="en-GB" sz="1000" dirty="0"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US" sz="1400" dirty="0">
                <a:solidFill>
                  <a:srgbClr val="FF5800"/>
                </a:solidFill>
                <a:cs typeface="Segoe UI Light"/>
              </a:rPr>
              <a:t>          </a:t>
            </a:r>
            <a:r>
              <a:rPr lang="en-US" sz="1500" dirty="0">
                <a:solidFill>
                  <a:srgbClr val="FF5800"/>
                </a:solidFill>
                <a:cs typeface="Segoe UI Light"/>
              </a:rPr>
              <a:t>Certifications</a:t>
            </a:r>
            <a:endParaRPr lang="en-GB" sz="1300" dirty="0">
              <a:solidFill>
                <a:srgbClr val="FF5800"/>
              </a:solidFill>
              <a:cs typeface="Segoe UI Light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200" dirty="0">
                <a:ea typeface="+mn-lt"/>
                <a:cs typeface="+mn-lt"/>
              </a:rPr>
              <a:t>	    DP-900 Microsoft Data Fundamentals, Sep 2021</a:t>
            </a: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200" dirty="0">
                <a:ea typeface="+mn-lt"/>
                <a:cs typeface="+mn-lt"/>
              </a:rPr>
              <a:t>	    DA-100 Microsoft Data Analyst Associate, Jul 2021</a:t>
            </a: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200" dirty="0">
                <a:ea typeface="+mn-lt"/>
                <a:cs typeface="+mn-lt"/>
              </a:rPr>
              <a:t>	    AZ-900 Microsoft Azure Fundamentals, Jun 2021</a:t>
            </a:r>
            <a:endParaRPr lang="en-US" sz="1200" dirty="0">
              <a:ea typeface="+mn-lt"/>
              <a:cs typeface="+mn-lt"/>
            </a:endParaRPr>
          </a:p>
          <a:p>
            <a:pPr marL="194945" indent="-194945">
              <a:spcAft>
                <a:spcPts val="400"/>
              </a:spcAft>
              <a:defRPr/>
            </a:pPr>
            <a:endParaRPr lang="en-GB" sz="1100" dirty="0">
              <a:cs typeface="Segoe UI Light"/>
            </a:endParaRPr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5FE5AE24-DC73-9448-8DAE-C57030234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94432" y="698622"/>
            <a:ext cx="2515245" cy="2832897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5263" indent="-195263">
              <a:spcAft>
                <a:spcPts val="400"/>
              </a:spcAft>
              <a:defRPr/>
            </a:pPr>
            <a:r>
              <a:rPr lang="en-GB" sz="1300" dirty="0">
                <a:cs typeface="Segoe UI Light" panose="020B0502040204020203" pitchFamily="34" charset="0"/>
              </a:rPr>
              <a:t>Technical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Web (HTML/CSS/JS/TS/PHP)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Java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Spring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Angular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React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Azure(DevOps/Data Factory/Synapse Analytics)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SQL(SSMS)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Power BI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Tosca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Python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Git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AWS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cs typeface="Segoe UI Light" panose="020B0502040204020203" pitchFamily="34" charset="0"/>
              </a:rPr>
              <a:t>Docker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fr-FR" sz="1100" dirty="0"/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fr-FR" sz="1100" dirty="0"/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11BE9D-1315-D74F-BE5A-FDDB4D678218}"/>
              </a:ext>
            </a:extLst>
          </p:cNvPr>
          <p:cNvSpPr/>
          <p:nvPr/>
        </p:nvSpPr>
        <p:spPr>
          <a:xfrm>
            <a:off x="250860" y="3000121"/>
            <a:ext cx="16605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</a:rPr>
              <a:t>Power BI Developer</a:t>
            </a:r>
          </a:p>
        </p:txBody>
      </p:sp>
      <p:pic>
        <p:nvPicPr>
          <p:cNvPr id="19" name="Picture 18">
            <a:hlinkClick r:id="" action="ppaction://noaction"/>
            <a:extLst>
              <a:ext uri="{FF2B5EF4-FFF2-40B4-BE49-F238E27FC236}">
                <a16:creationId xmlns:a16="http://schemas.microsoft.com/office/drawing/2014/main" id="{9BCA1228-BDA1-4CD4-A358-39E10D2EAB4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74246" y="5036724"/>
            <a:ext cx="688782" cy="68878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DD22954-BF1E-40AC-AA6A-510E13713008}"/>
              </a:ext>
            </a:extLst>
          </p:cNvPr>
          <p:cNvSpPr txBox="1"/>
          <p:nvPr/>
        </p:nvSpPr>
        <p:spPr>
          <a:xfrm>
            <a:off x="3078213" y="794668"/>
            <a:ext cx="4137728" cy="2686949"/>
          </a:xfrm>
          <a:prstGeom prst="rect">
            <a:avLst/>
          </a:prstGeom>
          <a:noFill/>
        </p:spPr>
        <p:txBody>
          <a:bodyPr wrap="square" lIns="91440" tIns="45720" rIns="91440" bIns="36000" rtlCol="0" anchor="t">
            <a:spAutoFit/>
          </a:bodyPr>
          <a:lstStyle/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r>
              <a:rPr lang="en-US" sz="1400" b="1" dirty="0">
                <a:cs typeface="Segoe UI Light"/>
              </a:rPr>
              <a:t>Thales( Avanade) </a:t>
            </a:r>
            <a:r>
              <a:rPr lang="en-US" sz="1400" dirty="0">
                <a:cs typeface="Segoe UI Light"/>
              </a:rPr>
              <a:t>( Sept 2021 – Present)</a:t>
            </a:r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r>
              <a:rPr lang="en-US" sz="1200" b="1" i="1" dirty="0">
                <a:cs typeface="Segoe UI Light"/>
              </a:rPr>
              <a:t>PPD </a:t>
            </a:r>
            <a:r>
              <a:rPr lang="en-US" sz="1200" dirty="0">
                <a:cs typeface="Segoe UI Light"/>
              </a:rPr>
              <a:t>( Feb 2022 – Present)</a:t>
            </a:r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r>
              <a:rPr lang="en-US" sz="1200" dirty="0">
                <a:cs typeface="Segoe UI Light"/>
              </a:rPr>
              <a:t>Role: Power BI Support</a:t>
            </a:r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r>
              <a:rPr lang="en-US" sz="1200" dirty="0">
                <a:cs typeface="Segoe UI Light"/>
              </a:rPr>
              <a:t>Solutions: Power BI, DAX, Azure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cs typeface="Segoe UI Light"/>
              </a:rPr>
              <a:t>Provide maintenance and support to the existing dashboards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cs typeface="Segoe UI Light"/>
              </a:rPr>
              <a:t>Tackle bugs 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cs typeface="Segoe UI Light"/>
              </a:rPr>
              <a:t>Optimization of the existing dashboards</a:t>
            </a:r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endParaRPr lang="en-US" sz="1300" dirty="0">
              <a:cs typeface="Segoe UI Light"/>
            </a:endParaRPr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endParaRPr lang="en-US" sz="1300" b="1" i="1" dirty="0">
              <a:cs typeface="Segoe UI Ligh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2CCE6E-C2B7-45CC-9A9D-EF634EF34660}"/>
              </a:ext>
            </a:extLst>
          </p:cNvPr>
          <p:cNvSpPr txBox="1"/>
          <p:nvPr/>
        </p:nvSpPr>
        <p:spPr>
          <a:xfrm>
            <a:off x="3075150" y="2846349"/>
            <a:ext cx="4137728" cy="2352563"/>
          </a:xfrm>
          <a:prstGeom prst="rect">
            <a:avLst/>
          </a:prstGeom>
          <a:noFill/>
        </p:spPr>
        <p:txBody>
          <a:bodyPr wrap="square" lIns="91440" tIns="45720" rIns="91440" bIns="36000" rtlCol="0" anchor="t">
            <a:spAutoFit/>
          </a:bodyPr>
          <a:lstStyle/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r>
              <a:rPr lang="en-US" sz="1200" b="1" i="1" dirty="0">
                <a:cs typeface="Segoe UI Light"/>
              </a:rPr>
              <a:t>Resource Planning</a:t>
            </a:r>
            <a:r>
              <a:rPr lang="en-US" sz="1200" dirty="0">
                <a:cs typeface="Segoe UI Light"/>
              </a:rPr>
              <a:t>( Sept 2021 – Jan 2022)</a:t>
            </a:r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r>
              <a:rPr lang="en-US" sz="1200" dirty="0">
                <a:cs typeface="Segoe UI Light"/>
              </a:rPr>
              <a:t>Role: Power BI Developer</a:t>
            </a:r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r>
              <a:rPr lang="en-US" sz="1200" dirty="0">
                <a:cs typeface="Segoe UI Light"/>
              </a:rPr>
              <a:t>Solutions: Power BI, DAX, Visual Studio 2019, SSAS, Azure, GIT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cs typeface="Segoe UI Light"/>
              </a:rPr>
              <a:t>Analysis of client’s requirements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cs typeface="Segoe UI Light"/>
              </a:rPr>
              <a:t>Creation of DAX measures and KPIs 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cs typeface="Segoe UI Light"/>
              </a:rPr>
              <a:t>Creation of dashboards and visualizing required data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cs typeface="Segoe UI Light"/>
              </a:rPr>
              <a:t>Implementation of RLS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cs typeface="Segoe UI Light"/>
              </a:rPr>
              <a:t>Technical Documentation of the project</a:t>
            </a:r>
          </a:p>
        </p:txBody>
      </p:sp>
    </p:spTree>
    <p:extLst>
      <p:ext uri="{BB962C8B-B14F-4D97-AF65-F5344CB8AC3E}">
        <p14:creationId xmlns:p14="http://schemas.microsoft.com/office/powerpoint/2010/main" val="42130691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805297-1082-5A4A-AB47-B61BBF8BF2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260214" y="455767"/>
            <a:ext cx="1991343" cy="345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>
            <a:spAutoFit/>
          </a:bodyPr>
          <a:lstStyle/>
          <a:p>
            <a:pPr defTabSz="540741"/>
            <a:r>
              <a:rPr lang="en-US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Past Experience</a:t>
            </a:r>
            <a:endParaRPr lang="en-US" sz="9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F47CF5-394B-1342-B283-9626F847E3CE}"/>
              </a:ext>
            </a:extLst>
          </p:cNvPr>
          <p:cNvSpPr/>
          <p:nvPr/>
        </p:nvSpPr>
        <p:spPr>
          <a:xfrm>
            <a:off x="3144711" y="442047"/>
            <a:ext cx="7652598" cy="532453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500" dirty="0">
                <a:solidFill>
                  <a:srgbClr val="FF5800"/>
                </a:solidFill>
                <a:cs typeface="Segoe UI Light"/>
              </a:rPr>
              <a:t>Esquel Mauritius Ltd – Beau-Bassin, Mauritius  Aug 2019 – Mar 2020</a:t>
            </a:r>
            <a:endParaRPr lang="fr-FR" sz="1500" dirty="0">
              <a:cs typeface="Segoe UI Light"/>
            </a:endParaRPr>
          </a:p>
          <a:p>
            <a:endParaRPr lang="fr-F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Boost team productivity and efficiency in the finishing department by using good communication and management skills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Lead a project and work in parallel with the production manager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Align team actions with company policies and industry standards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Monitor employee performance and make reports by doing capacity study of the operators</a:t>
            </a:r>
          </a:p>
          <a:p>
            <a:endParaRPr lang="en-US" sz="1000" i="1" dirty="0">
              <a:solidFill>
                <a:srgbClr val="FF5800"/>
              </a:solidFill>
              <a:latin typeface="+mj-lt"/>
              <a:cs typeface="Segoe UI Light" panose="020B0502040204020203" pitchFamily="34" charset="0"/>
            </a:endParaRPr>
          </a:p>
          <a:p>
            <a:r>
              <a:rPr lang="en-US" sz="1500" dirty="0">
                <a:solidFill>
                  <a:srgbClr val="FF5800"/>
                </a:solidFill>
                <a:cs typeface="Segoe UI Light" panose="020B0502040204020203" pitchFamily="34" charset="0"/>
              </a:rPr>
              <a:t>The GoldenEd School – Phnom Penh, Cambodia  Dec 2018 – Jan 2019</a:t>
            </a:r>
            <a:endParaRPr lang="fr-FR" sz="1500" dirty="0"/>
          </a:p>
          <a:p>
            <a:endParaRPr lang="fr-F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Taught Kindergarten and Young Learner students English Language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Assisted classroom teacher with preparing, typing, copying and filing learning materials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Worked with classroom teacher to provide engaging learning environment for Kindergarten and Young Learner students by performing activities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Administered and collected tests, homework and various assignments from students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Followed established course outline to prepare lessons and convey information and enhance understanding of materials</a:t>
            </a:r>
          </a:p>
          <a:p>
            <a:endParaRPr lang="en-US" sz="1000" i="1" dirty="0">
              <a:solidFill>
                <a:srgbClr val="FF5800"/>
              </a:solidFill>
              <a:latin typeface="+mj-lt"/>
              <a:cs typeface="Segoe UI Light" panose="020B0502040204020203" pitchFamily="34" charset="0"/>
            </a:endParaRPr>
          </a:p>
          <a:p>
            <a:r>
              <a:rPr lang="en-US" sz="1500" dirty="0">
                <a:solidFill>
                  <a:srgbClr val="FF5800"/>
                </a:solidFill>
                <a:cs typeface="Segoe UI Light" panose="020B0502040204020203" pitchFamily="34" charset="0"/>
              </a:rPr>
              <a:t>Mauritius Meat Authority – Port-Louis, Mauritius  May 2018 – Jul 2018</a:t>
            </a:r>
          </a:p>
          <a:p>
            <a:endParaRPr lang="en-US" sz="1500" dirty="0">
              <a:solidFill>
                <a:srgbClr val="FF5800"/>
              </a:solidFill>
              <a:cs typeface="Segoe UI Light" panose="020B0502040204020203" pitchFamily="34" charset="0"/>
            </a:endParaRPr>
          </a:p>
          <a:p>
            <a:r>
              <a:rPr lang="en-US" sz="1000" dirty="0"/>
              <a:t>ENGINEERING DEPARTMENT: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Inspection and maintenance of all equipment present in the slaughterhouse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Record maintenance related activities of all vehicles of Mauritius Meat Authority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Maintenance of solar water heater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Studied treatment of softening of boiler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Dealt with supplier </a:t>
            </a:r>
          </a:p>
          <a:p>
            <a:endParaRPr lang="en-US" sz="1000" dirty="0"/>
          </a:p>
          <a:p>
            <a:r>
              <a:rPr lang="en-US" sz="1000" dirty="0"/>
              <a:t>HEALTH &amp; SAFETY DEPARTMENT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Assisted survey of fire extinguishers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Taking appointments for renewal of Food Handling Certificates from Ministry of Health Attended HACCP meetings and made report of existing problems along with suggested solutions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Studied file of 'station de degrillage'+ wastewater and the parameter tested.</a:t>
            </a:r>
            <a:endParaRPr lang="en-US" sz="1000" i="1" dirty="0">
              <a:solidFill>
                <a:srgbClr val="FF5800"/>
              </a:solidFill>
              <a:cs typeface="Segoe UI Light" panose="020B0502040204020203" pitchFamily="34" charset="0"/>
            </a:endParaRPr>
          </a:p>
          <a:p>
            <a:endParaRPr lang="en-US" sz="1000" dirty="0">
              <a:solidFill>
                <a:srgbClr val="FF5800"/>
              </a:solidFill>
              <a:cs typeface="Segoe UI Light" panose="020B050204020402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i="1" dirty="0">
              <a:solidFill>
                <a:srgbClr val="FF5800"/>
              </a:solidFill>
              <a:latin typeface="+mj-lt"/>
              <a:cs typeface="Segoe UI Ligh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A2E8B0-CF8E-49FA-A79F-A8A5AD4A2120}"/>
              </a:ext>
            </a:extLst>
          </p:cNvPr>
          <p:cNvSpPr txBox="1"/>
          <p:nvPr/>
        </p:nvSpPr>
        <p:spPr>
          <a:xfrm>
            <a:off x="324758" y="1377042"/>
            <a:ext cx="204470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Management Trainee</a:t>
            </a:r>
            <a:endParaRPr lang="en-US">
              <a:cs typeface="Segoe UI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English Teacher Intern</a:t>
            </a:r>
            <a:endParaRPr lang="en-US">
              <a:cs typeface="Segoe UI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Engineer and Health &amp; Safety Intern</a:t>
            </a:r>
            <a:endParaRPr lang="en-US" dirty="0">
              <a:cs typeface="Segoe UI"/>
            </a:endParaRPr>
          </a:p>
          <a:p>
            <a:pPr algn="l"/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71649304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vanade Glow CV">
  <a:themeElements>
    <a:clrScheme name="Avanade_Glow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7" id="{4A934E02-13D2-4340-AD6C-D7C915515A4F}" vid="{90098241-A2E4-4E0E-9C7D-2E4DFBC70C11}"/>
    </a:ext>
  </a:extLst>
</a:theme>
</file>

<file path=ppt/theme/theme2.xml><?xml version="1.0" encoding="utf-8"?>
<a:theme xmlns:a="http://schemas.openxmlformats.org/drawingml/2006/main" name="Title Slides">
  <a:themeElements>
    <a:clrScheme name="Avanade FY17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7800A"/>
      </a:accent5>
      <a:accent6>
        <a:srgbClr val="008376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 Luminous PPT Template July 2017" id="{1806C2A6-92DC-441D-9A35-B64D61915EF8}" vid="{F16F3D47-D298-4510-9C0C-E146294E6C3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DA9F05D9B553349878D4C1217F52B0D" ma:contentTypeVersion="9" ma:contentTypeDescription="Create a new document." ma:contentTypeScope="" ma:versionID="0c87fad8f289bb4f4ab011c361b33a2c">
  <xsd:schema xmlns:xsd="http://www.w3.org/2001/XMLSchema" xmlns:xs="http://www.w3.org/2001/XMLSchema" xmlns:p="http://schemas.microsoft.com/office/2006/metadata/properties" xmlns:ns2="d11a5b08-3f9c-40aa-8989-1a2fbce24207" xmlns:ns3="6d19d7d0-f5c6-4609-bb3b-6a5c69126ccf" targetNamespace="http://schemas.microsoft.com/office/2006/metadata/properties" ma:root="true" ma:fieldsID="9532261ab99dd932b18db503e824e68b" ns2:_="" ns3:_="">
    <xsd:import namespace="d11a5b08-3f9c-40aa-8989-1a2fbce24207"/>
    <xsd:import namespace="6d19d7d0-f5c6-4609-bb3b-6a5c69126c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1a5b08-3f9c-40aa-8989-1a2fbce242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19d7d0-f5c6-4609-bb3b-6a5c69126ccf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E785F8F-3898-474C-ACD3-4B4D041FF08C}">
  <ds:schemaRefs>
    <ds:schemaRef ds:uri="1452406c-c837-4df0-a646-f25d092072f4"/>
    <ds:schemaRef ds:uri="73a69ad1-ec9e-4667-b626-b0baffd3f72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CBA8642-5470-4394-B093-5129DAF2037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4CEB903-EE73-4295-BD4D-5C4245F764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11a5b08-3f9c-40aa-8989-1a2fbce24207"/>
    <ds:schemaRef ds:uri="6d19d7d0-f5c6-4609-bb3b-6a5c69126c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Avanade Luminous PPT Template July 2017</Template>
  <TotalTime>0</TotalTime>
  <Words>553</Words>
  <Application>Microsoft Office PowerPoint</Application>
  <PresentationFormat>Widescreen</PresentationFormat>
  <Paragraphs>118</Paragraphs>
  <Slides>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Avanade Glow CV</vt:lpstr>
      <vt:lpstr>Title Slides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>Marketing; template</cp:keywords>
  <dc:description/>
  <cp:revision>114</cp:revision>
  <dcterms:created xsi:type="dcterms:W3CDTF">2017-10-09T12:57:56Z</dcterms:created>
  <dcterms:modified xsi:type="dcterms:W3CDTF">2022-03-14T13:00:51Z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0x0101008DA9F05D9B553349878D4C1217F52B0D</vt:lpwstr>
  </property>
  <property fmtid="{D5CDD505-2E9C-101B-9397-08002B2CF9AE}" pid="3" name="TaxKeyword">
    <vt:lpwstr>3952;#Marketing|a8db7f1f-4e10-4541-bdd0-a3869d2e889d;#1248;#template|13534e7b-c5b9-41af-80a6-052a997c4030</vt:lpwstr>
  </property>
  <property fmtid="{D5CDD505-2E9C-101B-9397-08002B2CF9AE}" pid="4" name="K_A_Industry">
    <vt:lpwstr/>
  </property>
  <property fmtid="{D5CDD505-2E9C-101B-9397-08002B2CF9AE}" pid="5" name="K_A_DocumentAcceptableUse">
    <vt:lpwstr>5463;#No Restrictions|28bfd3f8-777c-479a-9570-fd6993dcebc7</vt:lpwstr>
  </property>
  <property fmtid="{D5CDD505-2E9C-101B-9397-08002B2CF9AE}" pid="6" name="K_A_Operating Group">
    <vt:lpwstr/>
  </property>
  <property fmtid="{D5CDD505-2E9C-101B-9397-08002B2CF9AE}" pid="7" name="K_A_Talent Community">
    <vt:lpwstr>5591;#Marketing|7c03d3a9-99ae-455b-8aec-66df06c319eb</vt:lpwstr>
  </property>
  <property fmtid="{D5CDD505-2E9C-101B-9397-08002B2CF9AE}" pid="8" name="K_A_Offering">
    <vt:lpwstr/>
  </property>
  <property fmtid="{D5CDD505-2E9C-101B-9397-08002B2CF9AE}" pid="9" name="K_A_Market_Unit_Portfolio">
    <vt:lpwstr>3190;#N/A- Not Applicable|0e36607a-4796-4f4e-bde1-652abdf19e5c</vt:lpwstr>
  </property>
  <property fmtid="{D5CDD505-2E9C-101B-9397-08002B2CF9AE}" pid="10" name="K_A_Asset Type">
    <vt:lpwstr/>
  </property>
  <property fmtid="{D5CDD505-2E9C-101B-9397-08002B2CF9AE}" pid="11" name="K_A_Market Unit">
    <vt:lpwstr/>
  </property>
  <property fmtid="{D5CDD505-2E9C-101B-9397-08002B2CF9AE}" pid="12" name="K_A_Sub_Offerings">
    <vt:lpwstr/>
  </property>
  <property fmtid="{D5CDD505-2E9C-101B-9397-08002B2CF9AE}" pid="13" name="K_A_AMP_BusinessFunction">
    <vt:lpwstr/>
  </property>
  <property fmtid="{D5CDD505-2E9C-101B-9397-08002B2CF9AE}" pid="14" name="bb61b19362a04c4dabb125d63e0bde14">
    <vt:lpwstr/>
  </property>
  <property fmtid="{D5CDD505-2E9C-101B-9397-08002B2CF9AE}" pid="15" name="i1b72d3e0121427caf4dcfceb8b8a873">
    <vt:lpwstr/>
  </property>
  <property fmtid="{D5CDD505-2E9C-101B-9397-08002B2CF9AE}" pid="16" name="_docset_NoMedatataSyncRequired">
    <vt:lpwstr>False</vt:lpwstr>
  </property>
</Properties>
</file>

<file path=docProps/thumbnail.jpeg>
</file>